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9B5821-8B33-4B1B-8480-A016C60F0FCE}" type="datetimeFigureOut">
              <a:rPr lang="en-GB" smtClean="0"/>
              <a:t>10/07/2014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387282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B5821-8B33-4B1B-8480-A016C60F0FCE}" type="datetimeFigureOut">
              <a:rPr lang="en-GB" smtClean="0"/>
              <a:t>10/07/2014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178129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B5821-8B33-4B1B-8480-A016C60F0FCE}" type="datetimeFigureOut">
              <a:rPr lang="en-GB" smtClean="0"/>
              <a:t>10/07/2014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123955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B5821-8B33-4B1B-8480-A016C60F0FCE}" type="datetimeFigureOut">
              <a:rPr lang="en-GB" smtClean="0"/>
              <a:t>10/07/2014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72208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B5821-8B33-4B1B-8480-A016C60F0FCE}" type="datetimeFigureOut">
              <a:rPr lang="en-GB" smtClean="0"/>
              <a:t>10/07/2014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163539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9B5821-8B33-4B1B-8480-A016C60F0FCE}" type="datetimeFigureOut">
              <a:rPr lang="en-GB" smtClean="0"/>
              <a:t>10/07/2014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10521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9B5821-8B33-4B1B-8480-A016C60F0FCE}" type="datetimeFigureOut">
              <a:rPr lang="en-GB" smtClean="0"/>
              <a:t>10/07/2014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347845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9B5821-8B33-4B1B-8480-A016C60F0FCE}" type="datetimeFigureOut">
              <a:rPr lang="en-GB" smtClean="0"/>
              <a:t>10/07/2014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10089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B5821-8B33-4B1B-8480-A016C60F0FCE}" type="datetimeFigureOut">
              <a:rPr lang="en-GB" smtClean="0"/>
              <a:t>10/07/2014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280540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B5821-8B33-4B1B-8480-A016C60F0FCE}" type="datetimeFigureOut">
              <a:rPr lang="en-GB" smtClean="0"/>
              <a:t>10/07/2014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273109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B5821-8B33-4B1B-8480-A016C60F0FCE}" type="datetimeFigureOut">
              <a:rPr lang="en-GB" smtClean="0"/>
              <a:t>10/07/2014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03569D-335D-43EF-BEE9-874765909D9B}" type="slidenum">
              <a:rPr lang="en-GB" smtClean="0"/>
              <a:t>‹#›</a:t>
            </a:fld>
            <a:endParaRPr lang="en-GB"/>
          </a:p>
        </p:txBody>
      </p:sp>
    </p:spTree>
    <p:extLst>
      <p:ext uri="{BB962C8B-B14F-4D97-AF65-F5344CB8AC3E}">
        <p14:creationId xmlns:p14="http://schemas.microsoft.com/office/powerpoint/2010/main" val="217736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B5821-8B33-4B1B-8480-A016C60F0FCE}" type="datetimeFigureOut">
              <a:rPr lang="en-GB" smtClean="0"/>
              <a:t>10/07/2014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3569D-335D-43EF-BEE9-874765909D9B}" type="slidenum">
              <a:rPr lang="en-GB" smtClean="0"/>
              <a:t>‹#›</a:t>
            </a:fld>
            <a:endParaRPr lang="en-GB"/>
          </a:p>
        </p:txBody>
      </p:sp>
    </p:spTree>
    <p:extLst>
      <p:ext uri="{BB962C8B-B14F-4D97-AF65-F5344CB8AC3E}">
        <p14:creationId xmlns:p14="http://schemas.microsoft.com/office/powerpoint/2010/main" val="27674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Fold Mountains</a:t>
            </a:r>
            <a:endParaRPr lang="en-GB" dirty="0"/>
          </a:p>
        </p:txBody>
      </p:sp>
      <p:sp>
        <p:nvSpPr>
          <p:cNvPr id="3" name="Subtitle 2"/>
          <p:cNvSpPr>
            <a:spLocks noGrp="1"/>
          </p:cNvSpPr>
          <p:nvPr>
            <p:ph type="subTitle" idx="1"/>
          </p:nvPr>
        </p:nvSpPr>
        <p:spPr/>
        <p:txBody>
          <a:bodyPr/>
          <a:lstStyle/>
          <a:p>
            <a:r>
              <a:rPr lang="en-GB" dirty="0" smtClean="0"/>
              <a:t>By Caitlin and </a:t>
            </a:r>
            <a:r>
              <a:rPr lang="en-GB" dirty="0" err="1" smtClean="0"/>
              <a:t>Esme</a:t>
            </a:r>
            <a:endParaRPr lang="en-GB" dirty="0"/>
          </a:p>
        </p:txBody>
      </p:sp>
    </p:spTree>
    <p:extLst>
      <p:ext uri="{BB962C8B-B14F-4D97-AF65-F5344CB8AC3E}">
        <p14:creationId xmlns:p14="http://schemas.microsoft.com/office/powerpoint/2010/main" val="299159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9750"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91880" y="116632"/>
            <a:ext cx="5817578" cy="1477328"/>
          </a:xfrm>
          <a:prstGeom prst="rect">
            <a:avLst/>
          </a:prstGeom>
        </p:spPr>
        <p:txBody>
          <a:bodyPr wrap="square">
            <a:spAutoFit/>
          </a:bodyPr>
          <a:lstStyle/>
          <a:p>
            <a:r>
              <a:rPr lang="en-GB" dirty="0" smtClean="0"/>
              <a:t>Fold mountains form over millions of years, as layers of the Earth's crust fold on top of each other. Millions of years ago, the North American tectonic plate and the Eurasian tectonic plate folded into each other, forming the Appalachian Mountains as shown in the picture. </a:t>
            </a:r>
            <a:endParaRPr lang="en-GB" dirty="0"/>
          </a:p>
        </p:txBody>
      </p:sp>
    </p:spTree>
    <p:extLst>
      <p:ext uri="{BB962C8B-B14F-4D97-AF65-F5344CB8AC3E}">
        <p14:creationId xmlns:p14="http://schemas.microsoft.com/office/powerpoint/2010/main" val="40538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Fold mountain formation</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Fold mountains= mountain ranges, created through a process called ‘orogeny’, where two tectonic plates push together over millions of years to make up the earths crust; whereby the extreme pressure forces the edges of the plates upwards into a series of folds.</a:t>
            </a:r>
          </a:p>
          <a:p>
            <a:pPr marL="0" indent="0">
              <a:buNone/>
            </a:pPr>
            <a:endParaRPr lang="en-GB" sz="1400" dirty="0"/>
          </a:p>
          <a:p>
            <a:pPr marL="0" indent="0">
              <a:buNone/>
            </a:pPr>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2861253"/>
            <a:ext cx="52006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48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r>
              <a:rPr lang="en-GB" dirty="0">
                <a:solidFill>
                  <a:schemeClr val="accent5">
                    <a:lumMod val="60000"/>
                    <a:lumOff val="40000"/>
                  </a:schemeClr>
                </a:solidFill>
              </a:rPr>
              <a:t>Fold mountains occur near convergent or </a:t>
            </a:r>
            <a:r>
              <a:rPr lang="en-GB" dirty="0" smtClean="0">
                <a:solidFill>
                  <a:schemeClr val="accent5">
                    <a:lumMod val="60000"/>
                    <a:lumOff val="40000"/>
                  </a:schemeClr>
                </a:solidFill>
              </a:rPr>
              <a:t>compressional </a:t>
            </a:r>
            <a:r>
              <a:rPr lang="en-GB" dirty="0">
                <a:solidFill>
                  <a:schemeClr val="accent5">
                    <a:lumMod val="60000"/>
                    <a:lumOff val="40000"/>
                  </a:schemeClr>
                </a:solidFill>
              </a:rPr>
              <a:t>plate boundaries</a:t>
            </a:r>
            <a:r>
              <a:rPr lang="en-GB" dirty="0" smtClean="0">
                <a:solidFill>
                  <a:schemeClr val="accent5">
                    <a:lumMod val="60000"/>
                    <a:lumOff val="40000"/>
                  </a:schemeClr>
                </a:solidFill>
              </a:rPr>
              <a:t>.</a:t>
            </a:r>
          </a:p>
          <a:p>
            <a:pPr marL="0" indent="0">
              <a:buNone/>
            </a:pPr>
            <a:endParaRPr lang="en-GB" dirty="0" smtClean="0">
              <a:solidFill>
                <a:schemeClr val="accent5">
                  <a:lumMod val="60000"/>
                  <a:lumOff val="40000"/>
                </a:schemeClr>
              </a:solidFill>
            </a:endParaRPr>
          </a:p>
          <a:p>
            <a:r>
              <a:rPr lang="en-GB" dirty="0">
                <a:solidFill>
                  <a:schemeClr val="tx2">
                    <a:lumMod val="60000"/>
                    <a:lumOff val="40000"/>
                  </a:schemeClr>
                </a:solidFill>
              </a:rPr>
              <a:t>R</a:t>
            </a:r>
            <a:r>
              <a:rPr lang="en-GB" dirty="0" smtClean="0">
                <a:solidFill>
                  <a:schemeClr val="tx2">
                    <a:lumMod val="60000"/>
                    <a:lumOff val="40000"/>
                  </a:schemeClr>
                </a:solidFill>
              </a:rPr>
              <a:t>ocks </a:t>
            </a:r>
            <a:r>
              <a:rPr lang="en-GB" dirty="0">
                <a:solidFill>
                  <a:schemeClr val="tx2">
                    <a:lumMod val="60000"/>
                    <a:lumOff val="40000"/>
                  </a:schemeClr>
                </a:solidFill>
              </a:rPr>
              <a:t>are folded </a:t>
            </a:r>
            <a:r>
              <a:rPr lang="en-GB" dirty="0" smtClean="0">
                <a:solidFill>
                  <a:schemeClr val="tx2">
                    <a:lumMod val="60000"/>
                    <a:lumOff val="40000"/>
                  </a:schemeClr>
                </a:solidFill>
              </a:rPr>
              <a:t>upwards = anticlines</a:t>
            </a:r>
          </a:p>
          <a:p>
            <a:r>
              <a:rPr lang="en-GB" dirty="0" smtClean="0">
                <a:solidFill>
                  <a:schemeClr val="tx2">
                    <a:lumMod val="60000"/>
                    <a:lumOff val="40000"/>
                  </a:schemeClr>
                </a:solidFill>
              </a:rPr>
              <a:t>Folded downwards = synclines </a:t>
            </a:r>
          </a:p>
          <a:p>
            <a:r>
              <a:rPr lang="en-GB" dirty="0" smtClean="0">
                <a:solidFill>
                  <a:schemeClr val="tx2">
                    <a:lumMod val="60000"/>
                    <a:lumOff val="40000"/>
                  </a:schemeClr>
                </a:solidFill>
              </a:rPr>
              <a:t>Severely </a:t>
            </a:r>
            <a:r>
              <a:rPr lang="en-GB" dirty="0">
                <a:solidFill>
                  <a:schemeClr val="tx2">
                    <a:lumMod val="60000"/>
                    <a:lumOff val="40000"/>
                  </a:schemeClr>
                </a:solidFill>
              </a:rPr>
              <a:t>folded and faulted rocks </a:t>
            </a:r>
            <a:r>
              <a:rPr lang="en-GB" dirty="0" smtClean="0">
                <a:solidFill>
                  <a:schemeClr val="tx2">
                    <a:lumMod val="60000"/>
                    <a:lumOff val="40000"/>
                  </a:schemeClr>
                </a:solidFill>
              </a:rPr>
              <a:t>= </a:t>
            </a:r>
            <a:r>
              <a:rPr lang="en-GB" dirty="0" err="1" smtClean="0">
                <a:solidFill>
                  <a:schemeClr val="tx2">
                    <a:lumMod val="60000"/>
                    <a:lumOff val="40000"/>
                  </a:schemeClr>
                </a:solidFill>
              </a:rPr>
              <a:t>nappes</a:t>
            </a:r>
            <a:endParaRPr lang="en-GB" dirty="0">
              <a:solidFill>
                <a:schemeClr val="tx2">
                  <a:lumMod val="60000"/>
                  <a:lumOff val="40000"/>
                </a:schemeClr>
              </a:solidFill>
            </a:endParaRPr>
          </a:p>
          <a:p>
            <a:pPr marL="0" indent="0">
              <a:buNone/>
            </a:pPr>
            <a:endParaRPr lang="en-GB" dirty="0"/>
          </a:p>
        </p:txBody>
      </p:sp>
    </p:spTree>
    <p:extLst>
      <p:ext uri="{BB962C8B-B14F-4D97-AF65-F5344CB8AC3E}">
        <p14:creationId xmlns:p14="http://schemas.microsoft.com/office/powerpoint/2010/main" val="56749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GB" b="1" dirty="0" smtClean="0">
                <a:solidFill>
                  <a:schemeClr val="accent1">
                    <a:lumMod val="60000"/>
                    <a:lumOff val="40000"/>
                  </a:schemeClr>
                </a:solidFill>
              </a:rPr>
              <a:t>Fold mountains are found in:</a:t>
            </a:r>
          </a:p>
          <a:p>
            <a:r>
              <a:rPr lang="en-GB" b="1" dirty="0" smtClean="0">
                <a:solidFill>
                  <a:schemeClr val="accent1">
                    <a:lumMod val="60000"/>
                    <a:lumOff val="40000"/>
                  </a:schemeClr>
                </a:solidFill>
              </a:rPr>
              <a:t>Alps</a:t>
            </a:r>
          </a:p>
          <a:p>
            <a:r>
              <a:rPr lang="en-GB" b="1" dirty="0" smtClean="0">
                <a:solidFill>
                  <a:schemeClr val="accent1">
                    <a:lumMod val="60000"/>
                    <a:lumOff val="40000"/>
                  </a:schemeClr>
                </a:solidFill>
              </a:rPr>
              <a:t>Rockies</a:t>
            </a:r>
          </a:p>
          <a:p>
            <a:r>
              <a:rPr lang="en-GB" b="1" dirty="0" smtClean="0">
                <a:solidFill>
                  <a:schemeClr val="accent1">
                    <a:lumMod val="60000"/>
                    <a:lumOff val="40000"/>
                  </a:schemeClr>
                </a:solidFill>
              </a:rPr>
              <a:t>Andes</a:t>
            </a:r>
          </a:p>
          <a:p>
            <a:r>
              <a:rPr lang="en-GB" b="1" dirty="0" smtClean="0">
                <a:solidFill>
                  <a:schemeClr val="accent1">
                    <a:lumMod val="60000"/>
                    <a:lumOff val="40000"/>
                  </a:schemeClr>
                </a:solidFill>
              </a:rPr>
              <a:t>Himalayas</a:t>
            </a:r>
            <a:endParaRPr lang="en-GB" b="1" dirty="0">
              <a:solidFill>
                <a:schemeClr val="accent1">
                  <a:lumMod val="60000"/>
                  <a:lumOff val="40000"/>
                </a:schemeClr>
              </a:solidFill>
            </a:endParaRPr>
          </a:p>
          <a:p>
            <a:endParaRPr lang="en-GB" b="1" dirty="0" smtClean="0"/>
          </a:p>
        </p:txBody>
      </p:sp>
    </p:spTree>
    <p:extLst>
      <p:ext uri="{BB962C8B-B14F-4D97-AF65-F5344CB8AC3E}">
        <p14:creationId xmlns:p14="http://schemas.microsoft.com/office/powerpoint/2010/main" val="146652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50106"/>
          </a:xfrm>
        </p:spPr>
        <p:txBody>
          <a:bodyPr>
            <a:normAutofit fontScale="90000"/>
          </a:bodyPr>
          <a:lstStyle/>
          <a:p>
            <a:r>
              <a:rPr lang="en-GB" b="1" dirty="0" smtClean="0">
                <a:solidFill>
                  <a:schemeClr val="accent2">
                    <a:lumMod val="60000"/>
                    <a:lumOff val="40000"/>
                  </a:schemeClr>
                </a:solidFill>
              </a:rPr>
              <a:t>Characteristics of the Alps:</a:t>
            </a:r>
            <a:r>
              <a:rPr lang="en-GB" b="1" dirty="0" smtClean="0"/>
              <a:t/>
            </a:r>
            <a:br>
              <a:rPr lang="en-GB" b="1" dirty="0" smtClean="0"/>
            </a:br>
            <a:endParaRPr lang="en-GB"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GB" dirty="0" smtClean="0">
                <a:solidFill>
                  <a:schemeClr val="accent2">
                    <a:lumMod val="60000"/>
                    <a:lumOff val="40000"/>
                  </a:schemeClr>
                </a:solidFill>
              </a:rPr>
              <a:t>Matterhorn, Zermatt, Switzerland </a:t>
            </a:r>
          </a:p>
          <a:p>
            <a:r>
              <a:rPr lang="en-GB" dirty="0" smtClean="0">
                <a:solidFill>
                  <a:schemeClr val="accent2">
                    <a:lumMod val="60000"/>
                    <a:lumOff val="40000"/>
                  </a:schemeClr>
                </a:solidFill>
              </a:rPr>
              <a:t>High mountain ranges, </a:t>
            </a:r>
            <a:r>
              <a:rPr lang="en-GB" dirty="0" err="1" smtClean="0">
                <a:solidFill>
                  <a:schemeClr val="accent2">
                    <a:lumMod val="60000"/>
                    <a:lumOff val="40000"/>
                  </a:schemeClr>
                </a:solidFill>
              </a:rPr>
              <a:t>eg</a:t>
            </a:r>
            <a:r>
              <a:rPr lang="en-GB" dirty="0" smtClean="0">
                <a:solidFill>
                  <a:schemeClr val="accent2">
                    <a:lumMod val="60000"/>
                    <a:lumOff val="40000"/>
                  </a:schemeClr>
                </a:solidFill>
              </a:rPr>
              <a:t> Mont Blanc (4,810 m above sea level.)</a:t>
            </a:r>
          </a:p>
          <a:p>
            <a:r>
              <a:rPr lang="en-GB" dirty="0" smtClean="0">
                <a:solidFill>
                  <a:schemeClr val="accent2">
                    <a:lumMod val="60000"/>
                    <a:lumOff val="40000"/>
                  </a:schemeClr>
                </a:solidFill>
              </a:rPr>
              <a:t>Glaciated valleys, </a:t>
            </a:r>
            <a:r>
              <a:rPr lang="en-GB" dirty="0" err="1" smtClean="0">
                <a:solidFill>
                  <a:schemeClr val="accent2">
                    <a:lumMod val="60000"/>
                    <a:lumOff val="40000"/>
                  </a:schemeClr>
                </a:solidFill>
              </a:rPr>
              <a:t>eg</a:t>
            </a:r>
            <a:r>
              <a:rPr lang="en-GB" dirty="0" smtClean="0">
                <a:solidFill>
                  <a:schemeClr val="accent2">
                    <a:lumMod val="60000"/>
                    <a:lumOff val="40000"/>
                  </a:schemeClr>
                </a:solidFill>
              </a:rPr>
              <a:t> the Rhone Valley.</a:t>
            </a:r>
          </a:p>
          <a:p>
            <a:r>
              <a:rPr lang="en-GB" dirty="0" smtClean="0">
                <a:solidFill>
                  <a:schemeClr val="accent2">
                    <a:lumMod val="60000"/>
                    <a:lumOff val="40000"/>
                  </a:schemeClr>
                </a:solidFill>
              </a:rPr>
              <a:t>Pyramidal peaks, </a:t>
            </a:r>
            <a:r>
              <a:rPr lang="en-GB" dirty="0" err="1" smtClean="0">
                <a:solidFill>
                  <a:schemeClr val="accent2">
                    <a:lumMod val="60000"/>
                    <a:lumOff val="40000"/>
                  </a:schemeClr>
                </a:solidFill>
              </a:rPr>
              <a:t>eg</a:t>
            </a:r>
            <a:r>
              <a:rPr lang="en-GB" dirty="0" smtClean="0">
                <a:solidFill>
                  <a:schemeClr val="accent2">
                    <a:lumMod val="60000"/>
                    <a:lumOff val="40000"/>
                  </a:schemeClr>
                </a:solidFill>
              </a:rPr>
              <a:t> the Matterhorn.</a:t>
            </a:r>
          </a:p>
          <a:p>
            <a:r>
              <a:rPr lang="en-GB" dirty="0" smtClean="0">
                <a:solidFill>
                  <a:schemeClr val="accent2">
                    <a:lumMod val="60000"/>
                    <a:lumOff val="40000"/>
                  </a:schemeClr>
                </a:solidFill>
              </a:rPr>
              <a:t>Ribbon lakes, </a:t>
            </a:r>
            <a:r>
              <a:rPr lang="en-GB" dirty="0" err="1" smtClean="0">
                <a:solidFill>
                  <a:schemeClr val="accent2">
                    <a:lumMod val="60000"/>
                    <a:lumOff val="40000"/>
                  </a:schemeClr>
                </a:solidFill>
              </a:rPr>
              <a:t>eg</a:t>
            </a:r>
            <a:r>
              <a:rPr lang="en-GB" dirty="0" smtClean="0">
                <a:solidFill>
                  <a:schemeClr val="accent2">
                    <a:lumMod val="60000"/>
                    <a:lumOff val="40000"/>
                  </a:schemeClr>
                </a:solidFill>
              </a:rPr>
              <a:t> Lake Como.</a:t>
            </a:r>
          </a:p>
          <a:p>
            <a:r>
              <a:rPr lang="en-GB" dirty="0" smtClean="0">
                <a:solidFill>
                  <a:schemeClr val="accent2">
                    <a:lumMod val="60000"/>
                    <a:lumOff val="40000"/>
                  </a:schemeClr>
                </a:solidFill>
              </a:rPr>
              <a:t>Fast-flowing rivers.</a:t>
            </a:r>
          </a:p>
          <a:p>
            <a:r>
              <a:rPr lang="en-GB" dirty="0" smtClean="0">
                <a:solidFill>
                  <a:schemeClr val="accent2">
                    <a:lumMod val="60000"/>
                    <a:lumOff val="40000"/>
                  </a:schemeClr>
                </a:solidFill>
              </a:rPr>
              <a:t>Contrasting microclimates on north facing (</a:t>
            </a:r>
            <a:r>
              <a:rPr lang="en-GB" dirty="0" err="1" smtClean="0">
                <a:solidFill>
                  <a:schemeClr val="accent2">
                    <a:lumMod val="60000"/>
                    <a:lumOff val="40000"/>
                  </a:schemeClr>
                </a:solidFill>
              </a:rPr>
              <a:t>ubac</a:t>
            </a:r>
            <a:r>
              <a:rPr lang="en-GB" dirty="0" smtClean="0">
                <a:solidFill>
                  <a:schemeClr val="accent2">
                    <a:lumMod val="60000"/>
                    <a:lumOff val="40000"/>
                  </a:schemeClr>
                </a:solidFill>
              </a:rPr>
              <a:t>) and south facing (</a:t>
            </a:r>
            <a:r>
              <a:rPr lang="en-GB" dirty="0" err="1" smtClean="0">
                <a:solidFill>
                  <a:schemeClr val="accent2">
                    <a:lumMod val="60000"/>
                    <a:lumOff val="40000"/>
                  </a:schemeClr>
                </a:solidFill>
              </a:rPr>
              <a:t>adret</a:t>
            </a:r>
            <a:r>
              <a:rPr lang="en-GB" dirty="0" smtClean="0">
                <a:solidFill>
                  <a:schemeClr val="accent2">
                    <a:lumMod val="60000"/>
                    <a:lumOff val="40000"/>
                  </a:schemeClr>
                </a:solidFill>
              </a:rPr>
              <a:t>) slopes.</a:t>
            </a:r>
          </a:p>
          <a:p>
            <a:r>
              <a:rPr lang="en-GB" dirty="0" smtClean="0">
                <a:solidFill>
                  <a:schemeClr val="accent2">
                    <a:lumMod val="60000"/>
                    <a:lumOff val="40000"/>
                  </a:schemeClr>
                </a:solidFill>
              </a:rPr>
              <a:t>Geologically young (30-40 million years old).</a:t>
            </a:r>
          </a:p>
          <a:p>
            <a:endParaRPr lang="en-GB" dirty="0"/>
          </a:p>
        </p:txBody>
      </p:sp>
    </p:spTree>
    <p:extLst>
      <p:ext uri="{BB962C8B-B14F-4D97-AF65-F5344CB8AC3E}">
        <p14:creationId xmlns:p14="http://schemas.microsoft.com/office/powerpoint/2010/main" val="3412485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4">
                    <a:lumMod val="75000"/>
                  </a:schemeClr>
                </a:solidFill>
              </a:rPr>
              <a:t>Human activity surrounding fold mountains:</a:t>
            </a:r>
            <a:endParaRPr lang="en-GB"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GB" sz="1600" dirty="0">
                <a:solidFill>
                  <a:schemeClr val="accent4">
                    <a:lumMod val="75000"/>
                  </a:schemeClr>
                </a:solidFill>
              </a:rPr>
              <a:t>Winter sports such as skiing in resorts such as Chamonix.</a:t>
            </a:r>
          </a:p>
          <a:p>
            <a:r>
              <a:rPr lang="en-GB" sz="1600" dirty="0">
                <a:solidFill>
                  <a:schemeClr val="accent4">
                    <a:lumMod val="75000"/>
                  </a:schemeClr>
                </a:solidFill>
              </a:rPr>
              <a:t>Climbing and hiking in the summer months.</a:t>
            </a:r>
          </a:p>
          <a:p>
            <a:r>
              <a:rPr lang="en-GB" sz="1600" dirty="0">
                <a:solidFill>
                  <a:schemeClr val="accent4">
                    <a:lumMod val="75000"/>
                  </a:schemeClr>
                </a:solidFill>
              </a:rPr>
              <a:t>Summer lakeside holidays, </a:t>
            </a:r>
            <a:r>
              <a:rPr lang="en-GB" sz="1600" dirty="0" err="1">
                <a:solidFill>
                  <a:schemeClr val="accent4">
                    <a:lumMod val="75000"/>
                  </a:schemeClr>
                </a:solidFill>
              </a:rPr>
              <a:t>eg</a:t>
            </a:r>
            <a:r>
              <a:rPr lang="en-GB" sz="1600" dirty="0">
                <a:solidFill>
                  <a:schemeClr val="accent4">
                    <a:lumMod val="75000"/>
                  </a:schemeClr>
                </a:solidFill>
              </a:rPr>
              <a:t> Lake Garda.</a:t>
            </a:r>
          </a:p>
          <a:p>
            <a:r>
              <a:rPr lang="en-GB" sz="1600" dirty="0">
                <a:solidFill>
                  <a:schemeClr val="accent4">
                    <a:lumMod val="75000"/>
                  </a:schemeClr>
                </a:solidFill>
              </a:rPr>
              <a:t>Agriculture - takes place mainly on south facing slopes and includes cereals, sugar beet, vines and fruits.</a:t>
            </a:r>
          </a:p>
          <a:p>
            <a:r>
              <a:rPr lang="en-GB" sz="1600" dirty="0">
                <a:solidFill>
                  <a:schemeClr val="accent4">
                    <a:lumMod val="75000"/>
                  </a:schemeClr>
                </a:solidFill>
              </a:rPr>
              <a:t>Forestry - coniferous forests for fuel and building.</a:t>
            </a:r>
          </a:p>
          <a:p>
            <a:r>
              <a:rPr lang="en-GB" sz="1600" dirty="0">
                <a:solidFill>
                  <a:schemeClr val="accent4">
                    <a:lumMod val="75000"/>
                  </a:schemeClr>
                </a:solidFill>
              </a:rPr>
              <a:t>Communications - roads and railways follow valleys.</a:t>
            </a:r>
          </a:p>
          <a:p>
            <a:r>
              <a:rPr lang="en-GB" sz="1600" dirty="0">
                <a:solidFill>
                  <a:schemeClr val="accent4">
                    <a:lumMod val="75000"/>
                  </a:schemeClr>
                </a:solidFill>
              </a:rPr>
              <a:t>Hydroelectric power (HEP) - steep slopes and glacial </a:t>
            </a:r>
            <a:r>
              <a:rPr lang="en-GB" sz="1600" dirty="0" err="1">
                <a:solidFill>
                  <a:schemeClr val="accent4">
                    <a:lumMod val="75000"/>
                  </a:schemeClr>
                </a:solidFill>
              </a:rPr>
              <a:t>meltwater</a:t>
            </a:r>
            <a:r>
              <a:rPr lang="en-GB" sz="1600" dirty="0">
                <a:solidFill>
                  <a:schemeClr val="accent4">
                    <a:lumMod val="75000"/>
                  </a:schemeClr>
                </a:solidFill>
              </a:rPr>
              <a:t> are ideal for generating HEP. Hydroelectric accounts for 60 per cent of Switzerland's electricity production.</a:t>
            </a:r>
          </a:p>
          <a:p>
            <a:endParaRPr lang="en-GB" dirty="0"/>
          </a:p>
        </p:txBody>
      </p:sp>
    </p:spTree>
    <p:extLst>
      <p:ext uri="{BB962C8B-B14F-4D97-AF65-F5344CB8AC3E}">
        <p14:creationId xmlns:p14="http://schemas.microsoft.com/office/powerpoint/2010/main" val="85480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316</Words>
  <Application>Microsoft Office PowerPoint</Application>
  <PresentationFormat>On-screen Show (4:3)</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Fold Mountains</vt:lpstr>
      <vt:lpstr>PowerPoint Presentation</vt:lpstr>
      <vt:lpstr>Fold mountain formation</vt:lpstr>
      <vt:lpstr>PowerPoint Presentation</vt:lpstr>
      <vt:lpstr>PowerPoint Presentation</vt:lpstr>
      <vt:lpstr>Characteristics of the Alps: </vt:lpstr>
      <vt:lpstr>Human activity surrounding fold mountains: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Fold Mountains</dc:title>
  <dc:creator>Cliff</dc:creator>
  <cp:lastModifiedBy>Cliff</cp:lastModifiedBy>
  <cp:revision>3</cp:revision>
  <dcterms:created xsi:type="dcterms:W3CDTF">2014-07-10T09:22:38Z</dcterms:created>
  <dcterms:modified xsi:type="dcterms:W3CDTF">2014-07-10T09:44:19Z</dcterms:modified>
</cp:coreProperties>
</file>